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5"/>
  </p:notesMasterIdLst>
  <p:sldIdLst>
    <p:sldId id="256" r:id="rId2"/>
    <p:sldId id="260" r:id="rId3"/>
    <p:sldId id="261" r:id="rId4"/>
    <p:sldId id="264" r:id="rId5"/>
    <p:sldId id="265" r:id="rId6"/>
    <p:sldId id="266" r:id="rId7"/>
    <p:sldId id="262" r:id="rId8"/>
    <p:sldId id="269" r:id="rId9"/>
    <p:sldId id="289" r:id="rId10"/>
    <p:sldId id="270" r:id="rId11"/>
    <p:sldId id="279" r:id="rId12"/>
    <p:sldId id="271" r:id="rId13"/>
    <p:sldId id="272" r:id="rId14"/>
    <p:sldId id="273" r:id="rId15"/>
    <p:sldId id="274" r:id="rId16"/>
    <p:sldId id="277" r:id="rId17"/>
    <p:sldId id="281" r:id="rId18"/>
    <p:sldId id="286" r:id="rId19"/>
    <p:sldId id="282" r:id="rId20"/>
    <p:sldId id="283" r:id="rId21"/>
    <p:sldId id="284" r:id="rId22"/>
    <p:sldId id="288" r:id="rId23"/>
    <p:sldId id="28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020"/>
    <a:srgbClr val="690707"/>
    <a:srgbClr val="D64A4A"/>
    <a:srgbClr val="890D28"/>
    <a:srgbClr val="960E2B"/>
    <a:srgbClr val="CF133B"/>
    <a:srgbClr val="E57949"/>
    <a:srgbClr val="FF7C80"/>
    <a:srgbClr val="F8D4D7"/>
    <a:srgbClr val="F8D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932" autoAdjust="0"/>
  </p:normalViewPr>
  <p:slideViewPr>
    <p:cSldViewPr>
      <p:cViewPr>
        <p:scale>
          <a:sx n="70" d="100"/>
          <a:sy n="70" d="100"/>
        </p:scale>
        <p:origin x="-11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34625081810561E-2"/>
          <c:y val="5.9936778361180477E-2"/>
          <c:w val="0.82515518255046094"/>
          <c:h val="0.41919537120674188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cat>
            <c:strRef>
              <c:f>Sheet1!$D$3:$D$10</c:f>
              <c:strCache>
                <c:ptCount val="8"/>
                <c:pt idx="0">
                  <c:v>ΟΣΦΥΑΛΓΙΑ</c:v>
                </c:pt>
                <c:pt idx="1">
                  <c:v>ΜΕΘΕΡΠΗΤΙΚΗ ΝΕΥΡΑΛΓΙΑ</c:v>
                </c:pt>
                <c:pt idx="2">
                  <c:v>ΚΕΦΑΛΑΛΓΙΑ</c:v>
                </c:pt>
                <c:pt idx="3">
                  <c:v>ΚΑΡΚΙΝΙΚΟΣ ΠΟΝΟΣ</c:v>
                </c:pt>
                <c:pt idx="4">
                  <c:v>ΑΥΧΕΝΑΛΓΙΑ</c:v>
                </c:pt>
                <c:pt idx="5">
                  <c:v>ΙΝΟΜΥΑΛΓΙΑ</c:v>
                </c:pt>
                <c:pt idx="6">
                  <c:v>ΠΡΟΣΩΠΟΠΑΛΓΙΑ</c:v>
                </c:pt>
                <c:pt idx="7">
                  <c:v>ΠΟΝΟΣ ΜΕΛΟΥΣ-ΦΑΝΤΑΣΜΑ</c:v>
                </c:pt>
              </c:strCache>
            </c:strRef>
          </c:cat>
          <c:val>
            <c:numRef>
              <c:f>Sheet1!$E$3:$E$10</c:f>
              <c:numCache>
                <c:formatCode>0%</c:formatCode>
                <c:ptCount val="8"/>
                <c:pt idx="0">
                  <c:v>0.40939597315436244</c:v>
                </c:pt>
                <c:pt idx="1">
                  <c:v>0.20805369127516779</c:v>
                </c:pt>
                <c:pt idx="2">
                  <c:v>0.16107382550335569</c:v>
                </c:pt>
                <c:pt idx="3">
                  <c:v>9.0604026845637578E-2</c:v>
                </c:pt>
                <c:pt idx="4">
                  <c:v>6.0402684563758392E-2</c:v>
                </c:pt>
                <c:pt idx="5">
                  <c:v>4.0268456375838924E-2</c:v>
                </c:pt>
                <c:pt idx="6">
                  <c:v>2.0134228187919462E-2</c:v>
                </c:pt>
                <c:pt idx="7">
                  <c:v>1.0067114093959731E-2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6706294936381901E-2"/>
          <c:y val="0.50786345800547117"/>
          <c:w val="0.97329370506361812"/>
          <c:h val="0.49101086191711379"/>
        </c:manualLayout>
      </c:layout>
      <c:overlay val="0"/>
      <c:txPr>
        <a:bodyPr/>
        <a:lstStyle/>
        <a:p>
          <a:pPr>
            <a:defRPr sz="1400" baseline="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0191937653854"/>
          <c:y val="5.0058745483445979E-2"/>
          <c:w val="0.5664894693041419"/>
          <c:h val="0.5153117936333127"/>
        </c:manualLayout>
      </c:layout>
      <c:pieChart>
        <c:varyColors val="1"/>
        <c:ser>
          <c:idx val="0"/>
          <c:order val="0"/>
          <c:cat>
            <c:strRef>
              <c:f>Sheet1!$D$18:$D$21</c:f>
              <c:strCache>
                <c:ptCount val="4"/>
                <c:pt idx="0">
                  <c:v>ΜΥΟΣΚΕΛΕΤΙΚΑ ΑΛΓΗ - ΠΟΛΥΑΡΘΡΟΠΑΘΕΙΕΣ</c:v>
                </c:pt>
                <c:pt idx="1">
                  <c:v>ΚΑΡΚΙΝΙΚΟΣ ΠΟΝΟΣ</c:v>
                </c:pt>
                <c:pt idx="2">
                  <c:v>ΜΕΘΕΡΠΗΤΙΚΗ ΝΕΥΡΑΛΓΙΑ</c:v>
                </c:pt>
                <c:pt idx="3">
                  <c:v>ΚΕΦΑΛΑΛΓΙΑ</c:v>
                </c:pt>
              </c:strCache>
            </c:strRef>
          </c:cat>
          <c:val>
            <c:numRef>
              <c:f>Sheet1!$E$18:$E$21</c:f>
              <c:numCache>
                <c:formatCode>0%</c:formatCode>
                <c:ptCount val="4"/>
                <c:pt idx="0">
                  <c:v>0.77142857142857146</c:v>
                </c:pt>
                <c:pt idx="1">
                  <c:v>0.11428571428571428</c:v>
                </c:pt>
                <c:pt idx="2">
                  <c:v>5.7142857142857141E-2</c:v>
                </c:pt>
                <c:pt idx="3">
                  <c:v>5.7142857142857141E-2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6730483668417453"/>
          <c:y val="0.59319195284708282"/>
          <c:w val="0.57615189293386226"/>
          <c:h val="0.38018390457609147"/>
        </c:manualLayout>
      </c:layout>
      <c:overlay val="0"/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8B40-DEFF-46DD-BAB7-EE88802066A1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E9AA-0A52-4826-8929-F4D631E918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9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E9AA-0A52-4826-8929-F4D631E9186C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79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4D7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DEE14F-5FC2-42D7-B7B9-59084631DB25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70665A-006B-4B84-8008-352CA8DC62B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3789040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Χρονάκης Ιωάννης    Αναισθησιολόγος,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Επιμελητής Β’</a:t>
            </a:r>
            <a:endParaRPr lang="el-GR" sz="3200" dirty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bg1"/>
                </a:solidFill>
              </a:rPr>
              <a:t>ΓΝ-ΚΥ Νάξου &amp; Μικρών Κυκλάδων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ΚΘ-ΓΝ Λέρου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76672"/>
            <a:ext cx="6552728" cy="2862322"/>
          </a:xfrm>
          <a:prstGeom prst="rect">
            <a:avLst/>
          </a:prstGeom>
          <a:solidFill>
            <a:srgbClr val="890D28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52728" cy="2862322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l-GR" sz="3600" dirty="0" smtClean="0"/>
              <a:t>ΙΑΤΡΕΙΑ ΠΟΝΟυ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i="1" dirty="0" smtClean="0"/>
              <a:t>&amp;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3600" dirty="0" smtClean="0"/>
              <a:t>ΠΑΡΗΓΟΡΙΚΗΣ </a:t>
            </a:r>
            <a:r>
              <a:rPr lang="el-GR" sz="3600" dirty="0" smtClean="0"/>
              <a:t>ΦΡΟΝΤΙΔΑΣ</a:t>
            </a:r>
            <a:br>
              <a:rPr lang="el-GR" sz="3600" dirty="0" smtClean="0"/>
            </a:br>
            <a:r>
              <a:rPr lang="el-GR" sz="3600" dirty="0" smtClean="0"/>
              <a:t>ΣΤΙΣ </a:t>
            </a:r>
            <a:r>
              <a:rPr lang="el-GR" sz="3600" dirty="0" smtClean="0"/>
              <a:t>ΑΓΟΝΕΣ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ΝΗΣΙΩΤΙΚΕΣ ΠΕΡΙΟΧΕΣ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70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ΔΡΑΣΤΗΡΙΟΤΗΤΕΣ ΙΑΤΡΕΙΟΥ ΠΟΝΟΥ &amp; ΠΑΡΗΓΟΡΙΚΗΣ</a:t>
            </a:r>
          </a:p>
        </p:txBody>
      </p:sp>
      <p:pic>
        <p:nvPicPr>
          <p:cNvPr id="1026" name="Picture 2" descr="C:\Users\YANIS\Desktop\afisa ponoy nax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98" y="1610074"/>
            <a:ext cx="2911206" cy="39791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37106"/>
            <a:ext cx="5774670" cy="4960246"/>
          </a:xfrm>
        </p:spPr>
        <p:txBody>
          <a:bodyPr>
            <a:noAutofit/>
          </a:bodyPr>
          <a:lstStyle/>
          <a:p>
            <a:pPr indent="396000">
              <a:lnSpc>
                <a:spcPct val="150000"/>
              </a:lnSpc>
            </a:pPr>
            <a:r>
              <a:rPr lang="el-GR" sz="2300" dirty="0"/>
              <a:t>Τον Οκτώβριο του 2016 διοργανώθηκε ιατρο-κοινωνικής ημερίδας με θέμα «Θεραπεία Πόνου &amp; Παρηγορικής Φροντίδας» στηριζόμενη από την Ελληνική Εταιρία Θεραπείας Πόνου &amp; Παρηγορικής Αγωγής «ΠΑΡΗ.ΣΥ.Α» του ΓΝ-ΚΥ Νάξου, του  ιατρονοσηλευτικού προσωπικού και  της Ιεράς Μητρόπολης Παροναξίας που μας παραχώρησε την </a:t>
            </a:r>
            <a:r>
              <a:rPr lang="el-GR" sz="2300" dirty="0" smtClean="0"/>
              <a:t>αίθουσα.</a:t>
            </a: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36809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Φωτογραφικο υλικο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08832135-0849-C14B-A756-1F55525DB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2376264" cy="33255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Εικόνα 6">
            <a:extLst>
              <a:ext uri="{FF2B5EF4-FFF2-40B4-BE49-F238E27FC236}">
                <a16:creationId xmlns="" xmlns:a16="http://schemas.microsoft.com/office/drawing/2014/main" id="{BB2A85C5-C196-CD45-B0B8-5CD9BA917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4341091" cy="25504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Εικόνα 8">
            <a:extLst>
              <a:ext uri="{FF2B5EF4-FFF2-40B4-BE49-F238E27FC236}">
                <a16:creationId xmlns="" xmlns:a16="http://schemas.microsoft.com/office/drawing/2014/main" id="{9DA3353F-CD1D-FB47-9604-FFE62B192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69" y="3756076"/>
            <a:ext cx="4301128" cy="2415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Εικόνα 10">
            <a:extLst>
              <a:ext uri="{FF2B5EF4-FFF2-40B4-BE49-F238E27FC236}">
                <a16:creationId xmlns="" xmlns:a16="http://schemas.microsoft.com/office/drawing/2014/main" id="{E2DE2FC6-8907-6A48-9FC6-AB41C53B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68223"/>
            <a:ext cx="2304256" cy="154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8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ΔΡΑΣΤΗΡΙΟΤΗΤΕΣ ΙΑΤΡΕΙΟΥ ΠΟΝΟΥ &amp; ΠΑΡΗΓΟΡΙΚΗΣ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9416"/>
            <a:ext cx="5698976" cy="4846320"/>
          </a:xfrm>
        </p:spPr>
        <p:txBody>
          <a:bodyPr>
            <a:normAutofit/>
          </a:bodyPr>
          <a:lstStyle/>
          <a:p>
            <a:r>
              <a:rPr lang="el-GR" dirty="0" smtClean="0"/>
              <a:t>Τον Οκτώβριο </a:t>
            </a:r>
            <a:r>
              <a:rPr lang="el-GR" dirty="0"/>
              <a:t>του 2017 με τη </a:t>
            </a:r>
            <a:r>
              <a:rPr lang="el-GR" dirty="0" smtClean="0"/>
              <a:t>στήριξη της </a:t>
            </a:r>
            <a:r>
              <a:rPr lang="el-GR" dirty="0"/>
              <a:t>Ελληνική Εταιρία Θεραπείας </a:t>
            </a:r>
            <a:r>
              <a:rPr lang="el-GR" dirty="0" smtClean="0"/>
              <a:t>Πόνου </a:t>
            </a:r>
            <a:r>
              <a:rPr lang="el-GR" dirty="0"/>
              <a:t>&amp; Παρηγορικής </a:t>
            </a:r>
            <a:r>
              <a:rPr lang="el-GR" dirty="0" smtClean="0"/>
              <a:t>Αγωγής </a:t>
            </a:r>
            <a:r>
              <a:rPr lang="el-GR" dirty="0"/>
              <a:t>«ΠΑΡΗ.ΣΥ.Α» &amp; του ΓΝ-ΚΥ Νάξου συμμετείχαμε στην προσπάθεια για την ενημέρωση των πολιτών ως προς το έργο και τη δράση των ιατρείων πόνου στα δημόσια νοσοκομεία, θέτοντας σε ολοήμερη λειτουργία το </a:t>
            </a:r>
            <a:r>
              <a:rPr lang="el-GR" dirty="0" smtClean="0"/>
              <a:t>ιατρείο </a:t>
            </a:r>
            <a:r>
              <a:rPr lang="el-GR" dirty="0"/>
              <a:t>πόνου, συντονισμένοι με όλα τα ιατρεία πόνου της Ελληνικής Επικράτειας. </a:t>
            </a:r>
          </a:p>
        </p:txBody>
      </p:sp>
      <p:pic>
        <p:nvPicPr>
          <p:cNvPr id="2050" name="Picture 2" descr="C:\Users\YANIS\Desktop\afisa pon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52" y="4653136"/>
            <a:ext cx="2543176" cy="17907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NIS\Desktop\afisa foto nax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44606" cy="20407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ANIS\Desktop\afisa pono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17467"/>
            <a:ext cx="1453982" cy="19916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ΔΡΑΣΤΗΡΙΟΤΗΤΕΣ ΙΑΤΡΕΙΟΥ ΠΟΝΟΥ &amp; ΠΑΡΗΓΟΡΙΚΗΣ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2004"/>
            <a:ext cx="5616624" cy="49953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Τον Οκτώβριο του 2018 στα </a:t>
            </a:r>
            <a:r>
              <a:rPr lang="el-GR" dirty="0" smtClean="0"/>
              <a:t>πλαίσια του </a:t>
            </a:r>
            <a:r>
              <a:rPr lang="el-GR" dirty="0"/>
              <a:t>9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smtClean="0"/>
              <a:t>Πειραϊκού </a:t>
            </a:r>
            <a:r>
              <a:rPr lang="el-GR" dirty="0"/>
              <a:t>Ογκολογικού </a:t>
            </a:r>
            <a:r>
              <a:rPr lang="el-GR" dirty="0" smtClean="0"/>
              <a:t>Συνεδρίου </a:t>
            </a:r>
            <a:r>
              <a:rPr lang="el-GR" dirty="0"/>
              <a:t>με </a:t>
            </a:r>
            <a:r>
              <a:rPr lang="el-GR" dirty="0" smtClean="0"/>
              <a:t>θέμα την </a:t>
            </a:r>
            <a:r>
              <a:rPr lang="el-GR" i="1" dirty="0" smtClean="0"/>
              <a:t>«Πολύπλευρη </a:t>
            </a:r>
            <a:r>
              <a:rPr lang="el-GR" i="1" dirty="0"/>
              <a:t>Αντιμετώπιση του </a:t>
            </a:r>
            <a:r>
              <a:rPr lang="el-GR" i="1" dirty="0" smtClean="0"/>
              <a:t>Καρκίνου» </a:t>
            </a:r>
            <a:r>
              <a:rPr lang="el-GR" dirty="0" smtClean="0"/>
              <a:t>που </a:t>
            </a:r>
            <a:r>
              <a:rPr lang="el-GR" dirty="0"/>
              <a:t>διοργάνωσε το ΕΑΝΠ Μεταξά σε </a:t>
            </a:r>
            <a:r>
              <a:rPr lang="el-GR" dirty="0" smtClean="0"/>
              <a:t>συνεργασία </a:t>
            </a:r>
            <a:r>
              <a:rPr lang="el-GR" dirty="0"/>
              <a:t>με το ΓΝ-ΚΥ Νάξου &amp; το ΚΥ </a:t>
            </a:r>
            <a:r>
              <a:rPr lang="el-GR" dirty="0" smtClean="0"/>
              <a:t>Ίου συμμετείχαμε με ομιλία </a:t>
            </a:r>
            <a:r>
              <a:rPr lang="el-GR" dirty="0"/>
              <a:t>με θέμα</a:t>
            </a:r>
            <a:r>
              <a:rPr lang="en-US" dirty="0" smtClean="0"/>
              <a:t>:</a:t>
            </a:r>
            <a:r>
              <a:rPr lang="el-GR" i="1" dirty="0" smtClean="0"/>
              <a:t>«</a:t>
            </a:r>
            <a:r>
              <a:rPr lang="el-GR" i="1" dirty="0"/>
              <a:t>Καρκινικός Πόνος &amp; </a:t>
            </a:r>
            <a:r>
              <a:rPr lang="el-GR" i="1" dirty="0" smtClean="0"/>
              <a:t>Παρηγορική Φροντίδα</a:t>
            </a:r>
            <a:r>
              <a:rPr lang="el-GR" i="1" dirty="0"/>
              <a:t>»</a:t>
            </a:r>
            <a:endParaRPr lang="en-US" i="1" dirty="0"/>
          </a:p>
        </p:txBody>
      </p:sp>
      <p:pic>
        <p:nvPicPr>
          <p:cNvPr id="3074" name="Picture 2" descr="C:\Users\YANIS\Desktop\αφισα σθνεδριου καρκινο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834481" cy="3667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ΔΡΑΣΤΗΡΙΟΤΗΤΕΣ ΙΑΤΡΕΙΟΥ ΠΟΝΟΥ &amp; ΠΑΡΗΓΟΡΙΚΗΣ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Ιούνιος </a:t>
            </a:r>
            <a:r>
              <a:rPr lang="el-GR" dirty="0" smtClean="0"/>
              <a:t>2018</a:t>
            </a:r>
            <a:br>
              <a:rPr lang="el-GR" dirty="0" smtClean="0"/>
            </a:br>
            <a:r>
              <a:rPr lang="el-GR" dirty="0" smtClean="0"/>
              <a:t>Ανταπόκριση </a:t>
            </a:r>
            <a:r>
              <a:rPr lang="el-GR" dirty="0"/>
              <a:t>στο κάλεσμα και επίσκεψη από ομάδα της Ελληνικής Εταιρίας </a:t>
            </a:r>
            <a:r>
              <a:rPr lang="el-GR" dirty="0" smtClean="0"/>
              <a:t>Θεραπείας   </a:t>
            </a:r>
            <a:r>
              <a:rPr lang="el-GR" dirty="0"/>
              <a:t>Πόνου &amp; Παρηγορικής Αγωγής «ΠΑΡΗ.ΣΥ.Α» στο ΓΝ-ΚΥ </a:t>
            </a:r>
            <a:r>
              <a:rPr lang="el-GR" dirty="0" smtClean="0"/>
              <a:t>Νάξου από την </a:t>
            </a:r>
            <a:r>
              <a:rPr lang="el-GR" dirty="0"/>
              <a:t>Πρόεδρο Αθηνά </a:t>
            </a:r>
            <a:r>
              <a:rPr lang="el-GR" dirty="0" smtClean="0"/>
              <a:t>Βαδαλούκα, </a:t>
            </a:r>
            <a:r>
              <a:rPr lang="el-GR" dirty="0"/>
              <a:t>τη Γιούλη Μαμμή </a:t>
            </a:r>
            <a:r>
              <a:rPr lang="el-GR" dirty="0" smtClean="0"/>
              <a:t>και τον </a:t>
            </a:r>
            <a:r>
              <a:rPr lang="el-GR" dirty="0"/>
              <a:t>Γιάννη </a:t>
            </a:r>
            <a:r>
              <a:rPr lang="el-GR" dirty="0" smtClean="0"/>
              <a:t>Μπερδούση.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71038"/>
            <a:ext cx="3960440" cy="2970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50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ΔΡΑΣΤΗΡΙΟΤΗΤΕΣ ΙΑΤΡΕΙΟΥ ΠΟΝΟΥ &amp; ΠΑΡΗΓΟΡΙΚΗΣ</a:t>
            </a:r>
          </a:p>
        </p:txBody>
      </p:sp>
      <p:pic>
        <p:nvPicPr>
          <p:cNvPr id="4098" name="Picture 2" descr="C:\Users\YANIS\Desktop\iatreio ponoy nax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456384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9354"/>
            <a:ext cx="3744416" cy="21529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dirty="0"/>
              <a:t>Στα πλαίσια της παραπάνω επίσκεψης πραγματοποιήθηκε ολοήμερο ιατρείο, όπου αντιμετωπίστηκαν από κοινού 22 ασθενείς, που αντιμετώπιζαν περίπλοκα και δυσεπίλυτα προβλήματα χρόνιου και νευροπαθητικού πόνου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6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Επιστημονικη αναγκαιοτητα Ι.Π.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Τον Ιούλιο του 2018 εγκρίθηκε η επιστημονική αναγκαιότητα λειτουργίας σε μόνιμη βάση του Ιατρείου Πόνου &amp; Παρηγορικής στο ΓΝ-ΚΥ Νάξου από το Επιστημονικό Συμβούλιο του Νοσοκομείου.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3672408" cy="2622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8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ΜΕΘΟΔΟΙ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3672408" cy="43924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800" b="1" u="sng" dirty="0"/>
              <a:t>Φ</a:t>
            </a:r>
            <a:r>
              <a:rPr lang="el-GR" sz="2800" b="1" u="sng" dirty="0" smtClean="0"/>
              <a:t>αρμακευτικές   Μέθοδοι                              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Χορήγηση αντιφλεγμονωδών 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Μυοχαλαρωτικών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Αναλγητικών </a:t>
            </a:r>
            <a:endParaRPr lang="el-GR" sz="2000" dirty="0"/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Οπιοειδών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Αντιεπιληπτικών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Αντικαταθλιπτικών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 smtClean="0"/>
              <a:t> Χορήγηση κανναβιδιόλης </a:t>
            </a:r>
          </a:p>
          <a:p>
            <a:pPr marL="388620" indent="-342900">
              <a:lnSpc>
                <a:spcPct val="150000"/>
              </a:lnSpc>
            </a:pPr>
            <a:r>
              <a:rPr lang="el-GR" sz="2000" dirty="0"/>
              <a:t> </a:t>
            </a:r>
            <a:r>
              <a:rPr lang="el-GR" sz="2000" dirty="0" smtClean="0"/>
              <a:t>Οξυγονοθεραπεία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44008" y="1290181"/>
            <a:ext cx="3168352" cy="480311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l-GR" sz="3100" b="1" u="sng" dirty="0"/>
              <a:t>Επεμβατικές τεχνικές</a:t>
            </a:r>
          </a:p>
          <a:p>
            <a:pPr marL="360000" indent="-342900">
              <a:lnSpc>
                <a:spcPct val="150000"/>
              </a:lnSpc>
            </a:pPr>
            <a:r>
              <a:rPr lang="el-GR" sz="2000" dirty="0" smtClean="0"/>
              <a:t>Επισκληρίδιες και ιεροκοκκυγικές εγχύσεις</a:t>
            </a:r>
          </a:p>
          <a:p>
            <a:pPr marL="360000" indent="-342900">
              <a:lnSpc>
                <a:spcPct val="150000"/>
              </a:lnSpc>
            </a:pPr>
            <a:r>
              <a:rPr lang="el-GR" sz="2000" dirty="0" smtClean="0"/>
              <a:t>Αποκλεισμό περιφερικών νεύρων (υπερπλάτιο, μασχαλιαίο και </a:t>
            </a:r>
            <a:r>
              <a:rPr lang="el-GR" sz="2000" dirty="0"/>
              <a:t>ι</a:t>
            </a:r>
            <a:r>
              <a:rPr lang="el-GR" sz="2000" dirty="0" smtClean="0"/>
              <a:t>νιακά </a:t>
            </a:r>
            <a:r>
              <a:rPr lang="en-US" sz="2000" dirty="0" smtClean="0"/>
              <a:t>block</a:t>
            </a:r>
            <a:r>
              <a:rPr lang="el-GR" sz="2000" dirty="0" smtClean="0"/>
              <a:t>)</a:t>
            </a:r>
          </a:p>
          <a:p>
            <a:pPr marL="360000" indent="-342900">
              <a:lnSpc>
                <a:spcPct val="150000"/>
              </a:lnSpc>
            </a:pPr>
            <a:r>
              <a:rPr lang="el-GR" sz="2000" dirty="0" smtClean="0"/>
              <a:t>Δι</a:t>
            </a:r>
            <a:r>
              <a:rPr lang="el-GR" sz="2000" dirty="0"/>
              <a:t>ή</a:t>
            </a:r>
            <a:r>
              <a:rPr lang="el-GR" sz="2000" dirty="0" smtClean="0"/>
              <a:t>θηση επώδυνων σημείων  </a:t>
            </a:r>
          </a:p>
          <a:p>
            <a:pPr marL="360000" indent="-342900">
              <a:lnSpc>
                <a:spcPct val="150000"/>
              </a:lnSpc>
            </a:pPr>
            <a:r>
              <a:rPr lang="el-GR" sz="2000" dirty="0"/>
              <a:t>Τ</a:t>
            </a:r>
            <a:r>
              <a:rPr lang="el-GR" sz="2000" dirty="0" smtClean="0"/>
              <a:t>οποθέτηση εμπλάστρων καψαϊκίνης </a:t>
            </a:r>
          </a:p>
          <a:p>
            <a:pPr marL="360000" indent="-342900">
              <a:lnSpc>
                <a:spcPct val="150000"/>
              </a:lnSpc>
            </a:pPr>
            <a:r>
              <a:rPr lang="el-GR" sz="2000" dirty="0"/>
              <a:t>Β</a:t>
            </a:r>
            <a:r>
              <a:rPr lang="el-GR" sz="2000" dirty="0" smtClean="0"/>
              <a:t>ελονισμός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22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Επεμβατικεσ τεχνικεσ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1698"/>
            <a:ext cx="3683901" cy="2762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15" y="924611"/>
            <a:ext cx="4545123" cy="2272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5" y="3731698"/>
            <a:ext cx="3657965" cy="2743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8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Κ.Θ.Γ.Ν. ΛΕΡΟΥ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τον Μάιο  του </a:t>
            </a:r>
            <a:r>
              <a:rPr lang="el-GR" dirty="0"/>
              <a:t>2019 </a:t>
            </a:r>
            <a:r>
              <a:rPr lang="el-GR" dirty="0" smtClean="0"/>
              <a:t>άνοιξε και λειτουργεί </a:t>
            </a:r>
            <a:r>
              <a:rPr lang="el-GR" dirty="0"/>
              <a:t>για πρώτη φορά  στο ΚΘΓΝ Λέρου </a:t>
            </a:r>
            <a:r>
              <a:rPr lang="el-GR" dirty="0" smtClean="0"/>
              <a:t>«Ιατρείο πόνου </a:t>
            </a:r>
            <a:r>
              <a:rPr lang="el-GR" dirty="0"/>
              <a:t>&amp; </a:t>
            </a:r>
            <a:r>
              <a:rPr lang="el-GR" dirty="0" smtClean="0"/>
              <a:t>Παρηγορικής φροντίδας»</a:t>
            </a:r>
            <a:endParaRPr lang="el-GR" dirty="0"/>
          </a:p>
        </p:txBody>
      </p:sp>
      <p:pic>
        <p:nvPicPr>
          <p:cNvPr id="3074" name="Picture 2" descr="C:\Users\YANIS\Desktop\foto noso le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5544616" cy="33267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Γ.Ν.-Κ.Υ. Ναξου – Μικρεσ κυκλαδεσ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Νάξος (πληθυσμός 19.000) </a:t>
            </a:r>
            <a:br>
              <a:rPr lang="el-GR" dirty="0"/>
            </a:br>
            <a:r>
              <a:rPr lang="el-GR" dirty="0"/>
              <a:t>εξυπηρετεί τα εξής </a:t>
            </a:r>
            <a:r>
              <a:rPr lang="el-GR" dirty="0" smtClean="0"/>
              <a:t>ΚέντραΥγείας</a:t>
            </a:r>
            <a:r>
              <a:rPr lang="en-US" dirty="0" smtClean="0"/>
              <a:t>,</a:t>
            </a:r>
            <a:r>
              <a:rPr lang="el-GR" dirty="0" smtClean="0"/>
              <a:t> ΠΠΙ &amp; ΚΥ:</a:t>
            </a:r>
            <a:endParaRPr lang="el-GR" dirty="0"/>
          </a:p>
          <a:p>
            <a:r>
              <a:rPr lang="el-GR" dirty="0" smtClean="0"/>
              <a:t>ΠΠΙ Σχοινούσας</a:t>
            </a:r>
            <a:endParaRPr lang="el-GR" dirty="0"/>
          </a:p>
          <a:p>
            <a:r>
              <a:rPr lang="el-GR" dirty="0" smtClean="0"/>
              <a:t>ΠΠΙ Δονούσας</a:t>
            </a:r>
            <a:endParaRPr lang="el-GR" dirty="0"/>
          </a:p>
          <a:p>
            <a:r>
              <a:rPr lang="el-GR" dirty="0" smtClean="0"/>
              <a:t>ΠΠΙ Ηρακλειάς</a:t>
            </a:r>
            <a:endParaRPr lang="el-GR" dirty="0"/>
          </a:p>
          <a:p>
            <a:r>
              <a:rPr lang="el-GR" dirty="0" smtClean="0"/>
              <a:t>ΠΠΙ Κουφονησίων </a:t>
            </a:r>
            <a:endParaRPr lang="el-GR" dirty="0"/>
          </a:p>
          <a:p>
            <a:r>
              <a:rPr lang="el-GR" dirty="0" smtClean="0"/>
              <a:t>ΚΥ &amp; </a:t>
            </a:r>
            <a:r>
              <a:rPr lang="el-GR" dirty="0" smtClean="0"/>
              <a:t>ΠΙ Αμοργού </a:t>
            </a:r>
            <a:r>
              <a:rPr lang="el-GR" dirty="0"/>
              <a:t>&amp; </a:t>
            </a:r>
          </a:p>
          <a:p>
            <a:r>
              <a:rPr lang="el-GR" dirty="0" smtClean="0"/>
              <a:t>ΚΥ Πάρου </a:t>
            </a:r>
            <a:endParaRPr lang="el-GR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l-GR" dirty="0" smtClean="0"/>
              <a:t>Με </a:t>
            </a:r>
            <a:r>
              <a:rPr lang="el-GR" dirty="0"/>
              <a:t>συνολικό πληθυσμό ~ </a:t>
            </a:r>
            <a:r>
              <a:rPr lang="el-GR" dirty="0" smtClean="0"/>
              <a:t>35.000 κατοίκους</a:t>
            </a:r>
            <a:endParaRPr lang="el-GR" dirty="0"/>
          </a:p>
        </p:txBody>
      </p:sp>
      <p:pic>
        <p:nvPicPr>
          <p:cNvPr id="2050" name="Picture 2" descr="C:\Users\YANIS\Desktop\ναξος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9" y="2641840"/>
            <a:ext cx="3828641" cy="26397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Ιατρειο πονου κθ-γν λερου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/>
              <a:t>Μυοσκελετικά άλγη – πολυαρθροπάθειες 27</a:t>
            </a:r>
          </a:p>
          <a:p>
            <a:r>
              <a:rPr lang="el-GR" dirty="0" smtClean="0"/>
              <a:t>Καρκινικός πόνος  4</a:t>
            </a:r>
          </a:p>
          <a:p>
            <a:r>
              <a:rPr lang="el-GR" dirty="0"/>
              <a:t>Μ</a:t>
            </a:r>
            <a:r>
              <a:rPr lang="el-GR" dirty="0" smtClean="0"/>
              <a:t>εθερπητική </a:t>
            </a:r>
            <a:r>
              <a:rPr lang="el-GR" dirty="0" smtClean="0"/>
              <a:t>νευραλγία 2</a:t>
            </a:r>
          </a:p>
          <a:p>
            <a:r>
              <a:rPr lang="el-GR" dirty="0"/>
              <a:t> </a:t>
            </a:r>
            <a:r>
              <a:rPr lang="el-GR" dirty="0" smtClean="0"/>
              <a:t>Κεφαλαλγίες 2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3744416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673580"/>
              </p:ext>
            </p:extLst>
          </p:nvPr>
        </p:nvGraphicFramePr>
        <p:xfrm>
          <a:off x="4860032" y="2564904"/>
          <a:ext cx="4283968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004048" y="2564904"/>
            <a:ext cx="3024336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Τηλεϊατρικη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94" y="1150585"/>
            <a:ext cx="5138540" cy="32115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3568" y="4581128"/>
            <a:ext cx="7239000" cy="2088232"/>
          </a:xfrm>
        </p:spPr>
        <p:txBody>
          <a:bodyPr/>
          <a:lstStyle/>
          <a:p>
            <a:r>
              <a:rPr lang="el-GR" sz="2800" dirty="0"/>
              <a:t>Η τηλεϊατρική είναι ένα πολύτιμο εργαλείο στα χέρια των εκπαιδευμένων ιατρών και βοηθάει τους ασθενείς στην κλινική βοήθεια από απόσταση όπου αυτή χρειάζεται.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36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Συμπερασμα 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098" name="Picture 2" descr="C:\Users\YANIS\Desktop\shma iatrik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8720"/>
            <a:ext cx="1403648" cy="3384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39552" y="1484784"/>
            <a:ext cx="6408712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dirty="0"/>
              <a:t>Στις νησιωτικές και άγονες περιοχές υπάρχει κόσμος που πονάει και η ανακούφιση από τον πόνο είναι «θείον έργον» όπως </a:t>
            </a:r>
            <a:r>
              <a:rPr lang="el-GR" dirty="0" smtClean="0"/>
              <a:t>είπε</a:t>
            </a:r>
            <a:r>
              <a:rPr lang="el-GR" dirty="0"/>
              <a:t>  ο Ιπποκράτης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Γι αυτό λοιπόν </a:t>
            </a:r>
            <a:r>
              <a:rPr lang="el-GR" dirty="0"/>
              <a:t>τον λόγο πρέπει να εντείνουμε τις προσπάθειες μας να γίνουν τα ιατρεία πόνου και παρηγορικής γνωστά σε όλη την Ελλάδα και σε κάθε απομακρυσμένο μέρος…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344816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l-GR" sz="3200" dirty="0" smtClean="0"/>
              <a:t>...γιατί όπου </a:t>
            </a:r>
            <a:r>
              <a:rPr lang="el-GR" sz="3200" dirty="0"/>
              <a:t>υπάρχουν άνθρωποι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υπάρχει </a:t>
            </a:r>
            <a:r>
              <a:rPr lang="el-GR" sz="3200" dirty="0"/>
              <a:t>και </a:t>
            </a:r>
            <a:r>
              <a:rPr lang="el-GR" sz="3200" dirty="0" smtClean="0"/>
              <a:t>πόνος...</a:t>
            </a:r>
          </a:p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buNone/>
            </a:pPr>
            <a:endParaRPr lang="el-GR" sz="3200" dirty="0" smtClean="0"/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3200" dirty="0" smtClean="0"/>
              <a:t>Σας </a:t>
            </a:r>
            <a:r>
              <a:rPr lang="el-GR" sz="3200" dirty="0"/>
              <a:t>ευχαριστώ </a:t>
            </a:r>
            <a:r>
              <a:rPr lang="el-GR" sz="3200" dirty="0" smtClean="0"/>
              <a:t>πολύ!</a:t>
            </a:r>
            <a:endParaRPr lang="el-GR" sz="3200" dirty="0"/>
          </a:p>
          <a:p>
            <a:pPr marL="0" indent="0" algn="ctr">
              <a:buNone/>
            </a:pPr>
            <a:endParaRPr lang="el-GR" sz="3800" dirty="0"/>
          </a:p>
          <a:p>
            <a:pPr marL="0" indent="0" algn="ctr">
              <a:buNone/>
            </a:pPr>
            <a:endParaRPr lang="el-GR" sz="3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634231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7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Η κινηση και τα προβληματα ασθενων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Συχνή προσέλευση</a:t>
            </a:r>
            <a:r>
              <a:rPr lang="en-US" dirty="0" smtClean="0"/>
              <a:t> </a:t>
            </a:r>
            <a:r>
              <a:rPr lang="el-GR" dirty="0" smtClean="0"/>
              <a:t>των ίδιων ασθενών</a:t>
            </a:r>
            <a:r>
              <a:rPr lang="en-US" dirty="0" smtClean="0"/>
              <a:t> </a:t>
            </a:r>
            <a:r>
              <a:rPr lang="el-GR" dirty="0" smtClean="0"/>
              <a:t>με χρόνιο πόνο και ανεπαρκή αναλγητική αγωγή με αποτέλεσμα</a:t>
            </a:r>
          </a:p>
          <a:p>
            <a:pPr marL="0" indent="0">
              <a:buNone/>
            </a:pPr>
            <a:endParaRPr lang="el-GR" sz="1100" b="1" dirty="0"/>
          </a:p>
          <a:p>
            <a:r>
              <a:rPr lang="el-GR" dirty="0" smtClean="0"/>
              <a:t>Δυσαρέσκεια </a:t>
            </a:r>
            <a:r>
              <a:rPr lang="el-GR" dirty="0"/>
              <a:t>ασθενών </a:t>
            </a:r>
          </a:p>
          <a:p>
            <a:r>
              <a:rPr lang="el-GR" dirty="0" smtClean="0"/>
              <a:t>Υπερδοσολογία </a:t>
            </a:r>
            <a:r>
              <a:rPr lang="el-GR" dirty="0"/>
              <a:t>Φαρμάκων</a:t>
            </a:r>
          </a:p>
          <a:p>
            <a:r>
              <a:rPr lang="el-GR" dirty="0" smtClean="0"/>
              <a:t>Θλίψη</a:t>
            </a:r>
            <a:endParaRPr lang="el-GR" dirty="0"/>
          </a:p>
          <a:p>
            <a:r>
              <a:rPr lang="el-GR" dirty="0" smtClean="0"/>
              <a:t>Εκνευρισμός</a:t>
            </a:r>
            <a:endParaRPr lang="en-US" dirty="0" smtClean="0"/>
          </a:p>
          <a:p>
            <a:pPr marL="0" indent="0">
              <a:buNone/>
            </a:pPr>
            <a:endParaRPr lang="el-GR" b="1" dirty="0"/>
          </a:p>
          <a:p>
            <a:pPr marL="45720" indent="0" algn="ctr">
              <a:buNone/>
            </a:pPr>
            <a:r>
              <a:rPr lang="en-US" sz="2800" b="1" u="sng" cap="all" dirty="0"/>
              <a:t>A</a:t>
            </a:r>
            <a:r>
              <a:rPr lang="el-GR" sz="2800" b="1" u="sng" cap="all" dirty="0" smtClean="0"/>
              <a:t>λυτα Προβλ</a:t>
            </a:r>
            <a:r>
              <a:rPr lang="en-US" sz="2800" b="1" u="sng" cap="all" dirty="0" smtClean="0"/>
              <a:t>H</a:t>
            </a:r>
            <a:r>
              <a:rPr lang="el-GR" sz="2800" b="1" u="sng" cap="all" dirty="0" smtClean="0"/>
              <a:t>ματα </a:t>
            </a:r>
            <a:r>
              <a:rPr lang="el-GR" sz="2800" b="1" u="sng" cap="all" dirty="0"/>
              <a:t>για τον </a:t>
            </a:r>
            <a:r>
              <a:rPr lang="el-GR" sz="2800" b="1" u="sng" cap="all" dirty="0" smtClean="0"/>
              <a:t>ασθεν</a:t>
            </a:r>
            <a:r>
              <a:rPr lang="en-US" sz="2800" b="1" u="sng" cap="all" dirty="0" smtClean="0"/>
              <a:t>H</a:t>
            </a:r>
            <a:r>
              <a:rPr lang="el-GR" sz="2800" b="1" u="sng" dirty="0" smtClean="0"/>
              <a:t>!!</a:t>
            </a:r>
            <a:endParaRPr lang="el-GR" sz="2800" b="1" u="sng" dirty="0"/>
          </a:p>
        </p:txBody>
      </p:sp>
      <p:pic>
        <p:nvPicPr>
          <p:cNvPr id="1026" name="Picture 2" descr="C:\Users\YANIS\Desktop\geniko-nosokomeio-naksoy-ilikiomeni-diathiki_252863_151419_type13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271301" cy="25454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Ιατρειο πονου και παρηγορικησ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l-GR" dirty="0"/>
              <a:t> </a:t>
            </a:r>
            <a:r>
              <a:rPr lang="el-GR" sz="2800" dirty="0"/>
              <a:t>Με τη βοήθεια &amp; τη στήριξη </a:t>
            </a:r>
            <a:r>
              <a:rPr lang="en-US" sz="2800" dirty="0"/>
              <a:t>: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dirty="0"/>
              <a:t>Ελληνικης Εταιρίας Πόνου &amp; Παρηγορικής Αγωγής ΠΑΡΗ.ΣΥ.Α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Διοίκησης </a:t>
            </a:r>
            <a:r>
              <a:rPr lang="el-GR" dirty="0"/>
              <a:t>του ΓΝ-ΚΥ Νάξου</a:t>
            </a:r>
          </a:p>
          <a:p>
            <a:pPr>
              <a:lnSpc>
                <a:spcPct val="110000"/>
              </a:lnSpc>
            </a:pPr>
            <a:r>
              <a:rPr lang="el-GR" dirty="0"/>
              <a:t>Ιατρονοσηλευτικού προσωπικού και φυσικά </a:t>
            </a:r>
          </a:p>
          <a:p>
            <a:pPr>
              <a:lnSpc>
                <a:spcPct val="110000"/>
              </a:lnSpc>
            </a:pPr>
            <a:r>
              <a:rPr lang="el-GR" dirty="0"/>
              <a:t>Ιατρών του νοσοκομείου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l-GR" dirty="0"/>
              <a:t>τ</a:t>
            </a:r>
            <a:r>
              <a:rPr lang="el-GR" dirty="0" smtClean="0"/>
              <a:t>ον </a:t>
            </a:r>
            <a:r>
              <a:rPr lang="el-GR" dirty="0"/>
              <a:t>Φεβρουάριο του </a:t>
            </a:r>
            <a:r>
              <a:rPr lang="el-GR" dirty="0" smtClean="0"/>
              <a:t>2016 δημιουργήσαμε </a:t>
            </a:r>
            <a:r>
              <a:rPr lang="el-GR" dirty="0"/>
              <a:t>το </a:t>
            </a:r>
            <a:r>
              <a:rPr lang="el-GR" dirty="0" smtClean="0"/>
              <a:t>Ιατρείο </a:t>
            </a:r>
            <a:r>
              <a:rPr lang="el-GR" dirty="0"/>
              <a:t>Πόνου &amp; Παρηγορικής </a:t>
            </a:r>
            <a:r>
              <a:rPr lang="el-GR" dirty="0" smtClean="0"/>
              <a:t>Νάξου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C:\Users\YANIS\Desktop\parhgori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2" y="2708920"/>
            <a:ext cx="2143125" cy="2143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Ενημερωση για το ιατρειο πονου &amp; παρηγορικησ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Ενημέρωση </a:t>
            </a:r>
            <a:r>
              <a:rPr lang="el-GR" dirty="0" smtClean="0"/>
              <a:t>ιατρών &amp; πολιτών </a:t>
            </a:r>
            <a:endParaRPr lang="el-GR" dirty="0"/>
          </a:p>
          <a:p>
            <a:r>
              <a:rPr lang="el-GR" dirty="0" smtClean="0"/>
              <a:t>Πώς </a:t>
            </a:r>
            <a:r>
              <a:rPr lang="el-GR" dirty="0"/>
              <a:t>μπορεί να ανακουφίσει </a:t>
            </a:r>
            <a:r>
              <a:rPr lang="el-GR" dirty="0" smtClean="0"/>
              <a:t>τους ασθενείς με χρόνιο πόνο</a:t>
            </a:r>
          </a:p>
          <a:p>
            <a:r>
              <a:rPr lang="el-GR" dirty="0" smtClean="0"/>
              <a:t>Πιθανότητες να θεραπεύσει </a:t>
            </a:r>
            <a:r>
              <a:rPr lang="el-GR" dirty="0"/>
              <a:t>τη νόσο που το δημιουργεί </a:t>
            </a:r>
          </a:p>
          <a:p>
            <a:r>
              <a:rPr lang="el-GR" dirty="0"/>
              <a:t>Πως μπορεί να προσφέρει την φροντίδα, την ΠΑΡΗΓΟΡΙΚΗ φροντίδα, στους ίδιους τους ασθενείς, αλλά και στο οικογενειακό &amp; φιλικό τους περιβάλλον.</a:t>
            </a:r>
          </a:p>
          <a:p>
            <a:endParaRPr lang="el-GR" dirty="0"/>
          </a:p>
          <a:p>
            <a:pPr marL="45720" indent="0">
              <a:buNone/>
            </a:pPr>
            <a:r>
              <a:rPr lang="el-GR" sz="2400" i="1" dirty="0"/>
              <a:t>Εξάλλου αυτό διδαχτήκαμε όλοι που περάσαμε από το Κέντρο Πόνου του Αρεταιείου Νοσοκομείου</a:t>
            </a:r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04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r>
              <a:rPr lang="el-GR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προσΕλευση &amp; ανταποκριση των ασθενΩν στο Ι.Π.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Μεγάλη ανταπόκριση</a:t>
            </a:r>
          </a:p>
          <a:p>
            <a:r>
              <a:rPr lang="el-GR" dirty="0"/>
              <a:t> Άμεση ανακούφιση</a:t>
            </a:r>
          </a:p>
          <a:p>
            <a:r>
              <a:rPr lang="el-GR" dirty="0"/>
              <a:t> </a:t>
            </a:r>
            <a:r>
              <a:rPr lang="el-GR" dirty="0" smtClean="0"/>
              <a:t>Σωστή </a:t>
            </a:r>
            <a:r>
              <a:rPr lang="el-GR" dirty="0"/>
              <a:t>διάγνωση</a:t>
            </a:r>
          </a:p>
          <a:p>
            <a:r>
              <a:rPr lang="en-US" dirty="0" smtClean="0"/>
              <a:t> </a:t>
            </a:r>
            <a:r>
              <a:rPr lang="el-GR" dirty="0" smtClean="0"/>
              <a:t>Νέες </a:t>
            </a:r>
            <a:r>
              <a:rPr lang="el-GR" dirty="0"/>
              <a:t>φαρμακευτικές μέθοδοι (τιτλοποίηση </a:t>
            </a:r>
            <a:r>
              <a:rPr lang="en-US" dirty="0" smtClean="0"/>
              <a:t>  </a:t>
            </a:r>
            <a:r>
              <a:rPr lang="el-GR" dirty="0" smtClean="0"/>
              <a:t>φαρμάκων</a:t>
            </a:r>
            <a:r>
              <a:rPr lang="el-GR" dirty="0"/>
              <a:t>, σωστή και συνδυασμένη </a:t>
            </a:r>
            <a:r>
              <a:rPr lang="en-US" dirty="0" smtClean="0"/>
              <a:t> </a:t>
            </a:r>
            <a:r>
              <a:rPr lang="el-GR" dirty="0" smtClean="0"/>
              <a:t>λήψη</a:t>
            </a:r>
            <a:r>
              <a:rPr lang="el-GR" dirty="0"/>
              <a:t> φαρμάκων)</a:t>
            </a:r>
          </a:p>
          <a:p>
            <a:r>
              <a:rPr lang="el-GR" dirty="0"/>
              <a:t> Καινούριες επεμβατικές τεχνικές (επισκληρίδιες εγχύσεις, αποκλεισμός νεύρων, </a:t>
            </a:r>
            <a:r>
              <a:rPr lang="el-GR" dirty="0" smtClean="0"/>
              <a:t>διήθηση</a:t>
            </a:r>
            <a:r>
              <a:rPr lang="el-GR" dirty="0" smtClean="0"/>
              <a:t> </a:t>
            </a:r>
            <a:r>
              <a:rPr lang="el-GR" dirty="0"/>
              <a:t>επώδυνων σημείων, βελονισμός,φυσιοθεραπεία)</a:t>
            </a:r>
          </a:p>
          <a:p>
            <a:r>
              <a:rPr lang="en-US" dirty="0" smtClean="0"/>
              <a:t> </a:t>
            </a:r>
            <a:r>
              <a:rPr lang="el-GR" dirty="0" smtClean="0"/>
              <a:t>Ικανοποιητικά </a:t>
            </a:r>
            <a:r>
              <a:rPr lang="el-GR" dirty="0"/>
              <a:t>αποτελέσματα</a:t>
            </a:r>
          </a:p>
          <a:p>
            <a:endParaRPr lang="el-GR" dirty="0"/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18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74176"/>
              </p:ext>
            </p:extLst>
          </p:nvPr>
        </p:nvGraphicFramePr>
        <p:xfrm>
          <a:off x="5292080" y="1556792"/>
          <a:ext cx="25241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Χρονιοσ πονοσ ασθενων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Οσφυοϊσχυαλγίες (122)</a:t>
            </a:r>
          </a:p>
          <a:p>
            <a:pPr>
              <a:spcBef>
                <a:spcPts val="1800"/>
              </a:spcBef>
            </a:pPr>
            <a:r>
              <a:rPr lang="el-GR" dirty="0"/>
              <a:t>Μεθερπητική νευραλγία (62)</a:t>
            </a:r>
          </a:p>
          <a:p>
            <a:pPr>
              <a:spcBef>
                <a:spcPts val="1800"/>
              </a:spcBef>
            </a:pPr>
            <a:r>
              <a:rPr lang="el-GR" dirty="0"/>
              <a:t>Κεφαλαλγίες (48)</a:t>
            </a:r>
          </a:p>
          <a:p>
            <a:pPr>
              <a:spcBef>
                <a:spcPts val="1800"/>
              </a:spcBef>
            </a:pPr>
            <a:r>
              <a:rPr lang="el-GR" dirty="0"/>
              <a:t>Καρκινικός πόνος (27)</a:t>
            </a:r>
          </a:p>
          <a:p>
            <a:pPr>
              <a:spcBef>
                <a:spcPts val="1800"/>
              </a:spcBef>
            </a:pPr>
            <a:r>
              <a:rPr lang="el-GR" dirty="0"/>
              <a:t>Αυχεναλγίες (18)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Ινομυαλγία </a:t>
            </a:r>
            <a:r>
              <a:rPr lang="el-GR" dirty="0"/>
              <a:t>(12)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Προσωποπαλγίες </a:t>
            </a:r>
            <a:r>
              <a:rPr lang="el-GR" dirty="0"/>
              <a:t>(6)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Πόνος </a:t>
            </a:r>
            <a:r>
              <a:rPr lang="el-GR" dirty="0"/>
              <a:t>μέλους φάντασμα (3)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220072" y="1484784"/>
            <a:ext cx="2664296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Ιατρειο πονου </a:t>
            </a:r>
            <a:b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Συνεργασιεσ &amp; βοηθεια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511256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l-GR" dirty="0"/>
              <a:t> Παραπομπή ασθενών με σύνθετα προβλήματα για περαιτέρω αντιμετώπιση </a:t>
            </a:r>
            <a:r>
              <a:rPr lang="el-GR" dirty="0" smtClean="0"/>
              <a:t> σε μεγάλα </a:t>
            </a:r>
            <a:r>
              <a:rPr lang="el-GR" dirty="0"/>
              <a:t>εξειδικευμένα κέντρα πόνου </a:t>
            </a:r>
            <a:r>
              <a:rPr lang="el-GR" dirty="0" smtClean="0"/>
              <a:t>Αθηνών </a:t>
            </a:r>
            <a:r>
              <a:rPr lang="el-GR" dirty="0"/>
              <a:t>(Αρεταίειο νοσοκομείο &amp; ΓΝ ΚΑΤ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 smtClean="0"/>
              <a:t>Κατεθυντήριες </a:t>
            </a:r>
            <a:r>
              <a:rPr lang="el-GR" dirty="0"/>
              <a:t>Οδηγίες ΧΝΠ</a:t>
            </a:r>
          </a:p>
          <a:p>
            <a:endParaRPr lang="el-GR" dirty="0"/>
          </a:p>
          <a:p>
            <a:pPr marL="45720" indent="0">
              <a:buNone/>
            </a:pP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45720" indent="0">
              <a:buNone/>
            </a:pPr>
            <a:endParaRPr lang="el-GR" dirty="0" smtClean="0"/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56425"/>
            <a:ext cx="4032448" cy="2181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YANIS\Desktop\κατευθυντηριες οδηγιες Ν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5"/>
            <a:ext cx="2736304" cy="36852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Ιατρειο πονου </a:t>
            </a:r>
            <a:b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l-GR" sz="3400" dirty="0">
                <a:gradFill>
                  <a:gsLst>
                    <a:gs pos="3000">
                      <a:srgbClr val="AC2020"/>
                    </a:gs>
                    <a:gs pos="20000">
                      <a:srgbClr val="690707"/>
                    </a:gs>
                    <a:gs pos="33000">
                      <a:srgbClr val="D64A4A"/>
                    </a:gs>
                    <a:gs pos="57000">
                      <a:srgbClr val="690707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Συνεργασιεσ &amp; βοηθεια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Επισκέπτες </a:t>
            </a:r>
            <a:r>
              <a:rPr lang="el-GR" dirty="0" smtClean="0"/>
              <a:t>υγείας, </a:t>
            </a:r>
            <a:r>
              <a:rPr lang="el-GR" dirty="0"/>
              <a:t>ενημέρωση.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Κατ’ οίκον </a:t>
            </a:r>
            <a:r>
              <a:rPr lang="el-GR" dirty="0"/>
              <a:t>νοσηλεία σε ασθενείς με κινητικά </a:t>
            </a:r>
            <a:r>
              <a:rPr lang="el-GR" dirty="0" smtClean="0"/>
              <a:t>προβλήματα (κυρίως </a:t>
            </a:r>
            <a:r>
              <a:rPr lang="el-GR" dirty="0"/>
              <a:t>καρκινοπαθών τελικού σταδίου και 2 ασθενών με </a:t>
            </a:r>
            <a:r>
              <a:rPr lang="el-GR" dirty="0" smtClean="0"/>
              <a:t>ΝΚΝ).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Συνεργασία ιατρικού </a:t>
            </a:r>
            <a:r>
              <a:rPr lang="el-GR" dirty="0" smtClean="0"/>
              <a:t>προσωπικού </a:t>
            </a:r>
            <a:r>
              <a:rPr lang="el-GR" dirty="0"/>
              <a:t>(παθολόγοι, ορθοπεδικοί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Συνεργασία νοσηλευτικής </a:t>
            </a:r>
            <a:r>
              <a:rPr lang="el-GR" dirty="0" smtClean="0"/>
              <a:t>υπηρεσίας (φροντίδα- παρακολούθηση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monitoring </a:t>
            </a:r>
            <a:r>
              <a:rPr lang="el-GR" dirty="0" smtClean="0"/>
              <a:t>στο τμήμα ημερήσιας νοσηλείας).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ΜΜΕ (ενημέρωση της τοπικής κοινωνίας).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">
      <a:dk1>
        <a:sysClr val="windowText" lastClr="000000"/>
      </a:dk1>
      <a:lt1>
        <a:sysClr val="window" lastClr="FFFFFF"/>
      </a:lt1>
      <a:dk2>
        <a:srgbClr val="9B1D32"/>
      </a:dk2>
      <a:lt2>
        <a:srgbClr val="F4E7ED"/>
      </a:lt2>
      <a:accent1>
        <a:srgbClr val="9A2E4D"/>
      </a:accent1>
      <a:accent2>
        <a:srgbClr val="946204"/>
      </a:accent2>
      <a:accent3>
        <a:srgbClr val="DE6C36"/>
      </a:accent3>
      <a:accent4>
        <a:srgbClr val="F9B639"/>
      </a:accent4>
      <a:accent5>
        <a:srgbClr val="E5798B"/>
      </a:accent5>
      <a:accent6>
        <a:srgbClr val="FA8D3D"/>
      </a:accent6>
      <a:hlink>
        <a:srgbClr val="FFDE66"/>
      </a:hlink>
      <a:folHlink>
        <a:srgbClr val="EEA6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</TotalTime>
  <Words>712</Words>
  <Application>Microsoft Office PowerPoint</Application>
  <PresentationFormat>On-screen Show (4:3)</PresentationFormat>
  <Paragraphs>145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ΙΑΤΡΕΙΑ ΠΟΝΟυ  &amp;  ΠΑΡΗΓΟΡΙΚΗΣ ΦΡΟΝΤΙΔΑΣ ΣΤΙΣ ΑΓΟΝΕΣ  ΝΗΣΙΩΤΙΚΕΣ ΠΕΡΙΟΧΕΣ</vt:lpstr>
      <vt:lpstr>Γ.Ν.-Κ.Υ. Ναξου – Μικρεσ κυκλαδεσ</vt:lpstr>
      <vt:lpstr>Η κινηση και τα προβληματα ασθενων </vt:lpstr>
      <vt:lpstr>Ιατρειο πονου και παρηγορικησ </vt:lpstr>
      <vt:lpstr>Ενημερωση για το ιατρειο πονου &amp; παρηγορικησ</vt:lpstr>
      <vt:lpstr> προσΕλευση &amp; ανταποκριση των ασθενΩν στο Ι.Π.</vt:lpstr>
      <vt:lpstr>Χρονιοσ πονοσ ασθενων </vt:lpstr>
      <vt:lpstr>Ιατρειο πονου  Συνεργασιεσ &amp; βοηθεια </vt:lpstr>
      <vt:lpstr>Ιατρειο πονου  Συνεργασιεσ &amp; βοηθεια </vt:lpstr>
      <vt:lpstr>ΔΡΑΣΤΗΡΙΟΤΗΤΕΣ ΙΑΤΡΕΙΟΥ ΠΟΝΟΥ &amp; ΠΑΡΗΓΟΡΙΚΗΣ</vt:lpstr>
      <vt:lpstr>Φωτογραφικο υλικο</vt:lpstr>
      <vt:lpstr>ΔΡΑΣΤΗΡΙΟΤΗΤΕΣ ΙΑΤΡΕΙΟΥ ΠΟΝΟΥ &amp; ΠΑΡΗΓΟΡΙΚΗΣ</vt:lpstr>
      <vt:lpstr>ΔΡΑΣΤΗΡΙΟΤΗΤΕΣ ΙΑΤΡΕΙΟΥ ΠΟΝΟΥ &amp; ΠΑΡΗΓΟΡΙΚΗΣ</vt:lpstr>
      <vt:lpstr>ΔΡΑΣΤΗΡΙΟΤΗΤΕΣ ΙΑΤΡΕΙΟΥ ΠΟΝΟΥ &amp; ΠΑΡΗΓΟΡΙΚΗΣ</vt:lpstr>
      <vt:lpstr>ΔΡΑΣΤΗΡΙΟΤΗΤΕΣ ΙΑΤΡΕΙΟΥ ΠΟΝΟΥ &amp; ΠΑΡΗΓΟΡΙΚΗΣ</vt:lpstr>
      <vt:lpstr>Επιστημονικη αναγκαιοτητα Ι.Π.</vt:lpstr>
      <vt:lpstr>ΜΕΘΟΔΟΙ</vt:lpstr>
      <vt:lpstr>Επεμβατικεσ τεχνικεσ</vt:lpstr>
      <vt:lpstr>Κ.Θ.Γ.Ν. ΛΕΡΟΥ</vt:lpstr>
      <vt:lpstr>Ιατρειο πονου κθ-γν λερου</vt:lpstr>
      <vt:lpstr>Τηλεϊατρικη </vt:lpstr>
      <vt:lpstr>Συμπερασμα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ΙΑΤΡΕΙΑ ΠΟΝΟΥ &amp; ΠΑΡΗΓΟΡΙΚΗΣ ΦΡΟΝΤΙΔΑΣ ΣΤΙΣ ΑΓΟΝΕΣ ΝΗΣΙΩΤΙΚΕΣ ΠΕΡΙΟΧΕΣ</dc:title>
  <dc:creator>YANIS</dc:creator>
  <cp:lastModifiedBy>Vana</cp:lastModifiedBy>
  <cp:revision>113</cp:revision>
  <dcterms:created xsi:type="dcterms:W3CDTF">2019-07-23T09:57:56Z</dcterms:created>
  <dcterms:modified xsi:type="dcterms:W3CDTF">2019-09-25T08:28:47Z</dcterms:modified>
</cp:coreProperties>
</file>